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3" r:id="rId6"/>
    <p:sldId id="260" r:id="rId7"/>
    <p:sldId id="261" r:id="rId8"/>
    <p:sldId id="281" r:id="rId9"/>
    <p:sldId id="262" r:id="rId10"/>
    <p:sldId id="265" r:id="rId11"/>
    <p:sldId id="266" r:id="rId12"/>
    <p:sldId id="276" r:id="rId13"/>
    <p:sldId id="268" r:id="rId14"/>
    <p:sldId id="282" r:id="rId15"/>
    <p:sldId id="270" r:id="rId16"/>
    <p:sldId id="283" r:id="rId17"/>
    <p:sldId id="284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08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90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372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8007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742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958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78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836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6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602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3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6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8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6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76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35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8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5C44543-B005-47DD-AAEF-7501835F9C1B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94460E4-F23C-4FF0-8897-141D8E80A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29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earningapps.org/1984325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display?v=pesu3zemn25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gramota.ru/meta/arb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ramota.ru/poisk?query=%D0%BE%D0%B1%D0%BE%D1%81%D0%BE%D0%B1%D0%B8%D1%82%D1%8C&amp;mode=slovari&amp;dicts%5b%5d=4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E33C9-0324-8D93-FDB6-B0276452D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890" y="344129"/>
            <a:ext cx="7334864" cy="491367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Эпиграф урока:</a:t>
            </a:r>
            <a:br>
              <a:rPr lang="ru-RU" dirty="0"/>
            </a:br>
            <a:r>
              <a:rPr lang="ru-RU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kern="100" dirty="0">
                <a:effectLst/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❝</a:t>
            </a:r>
            <a:r>
              <a:rPr lang="ru-RU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Ещё Пушкин говорил о знаках препинания. Они существуют, чтобы выделить мысль, привести слова в правильное соотношение и дать фразе легкость и правильное звучание. Знаки препинания – это как нотные знаки. Они твёрдо держат текст и не дают ему рассыпаться. </a:t>
            </a:r>
            <a:r>
              <a:rPr lang="ru-RU" sz="2800" i="1" kern="100" dirty="0">
                <a:effectLst/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❞</a:t>
            </a:r>
            <a:br>
              <a:rPr lang="ru-RU" sz="2800" i="1" kern="100" dirty="0">
                <a:effectLst/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</a:b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Константин Георгиевич Паустовский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3F00E5-A19E-59CE-07F6-5C4B0D5DD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1" y="4699818"/>
            <a:ext cx="10627801" cy="1091381"/>
          </a:xfrm>
        </p:spPr>
        <p:txBody>
          <a:bodyPr/>
          <a:lstStyle/>
          <a:p>
            <a:pPr algn="r"/>
            <a:r>
              <a:rPr lang="ru-RU" dirty="0"/>
              <a:t> \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98D10B-165C-526B-DAA4-19324E255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663"/>
            <a:ext cx="4050890" cy="4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2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B2984-CE60-6373-4FA8-4723E6D2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Прочитаем теоретический материал в учебнике (стр.159)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DD85E-7E65-08DA-5A67-5BBB95330C1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B21E44-BB5B-6955-09EA-14C2E4FBC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731" y="202114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93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F36E9-1F7B-B385-A208-F7538639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кластера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DBA2C9-1027-5489-01A4-EFE671F67D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79640"/>
            <a:ext cx="10363826" cy="401156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прочитанного материала, составьте кластер по теме урока.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E0E4C29-41B5-99AE-FD58-B812F0ED1189}"/>
              </a:ext>
            </a:extLst>
          </p:cNvPr>
          <p:cNvSpPr/>
          <p:nvPr/>
        </p:nvSpPr>
        <p:spPr>
          <a:xfrm>
            <a:off x="5122606" y="3628103"/>
            <a:ext cx="2851355" cy="11208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DFE8750-273A-FDBD-C995-DDFB6D5D7D4F}"/>
              </a:ext>
            </a:extLst>
          </p:cNvPr>
          <p:cNvSpPr/>
          <p:nvPr/>
        </p:nvSpPr>
        <p:spPr>
          <a:xfrm>
            <a:off x="913148" y="4748981"/>
            <a:ext cx="2783781" cy="12880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D6D6DEB-4672-9B13-424A-01027BAC25A8}"/>
              </a:ext>
            </a:extLst>
          </p:cNvPr>
          <p:cNvSpPr/>
          <p:nvPr/>
        </p:nvSpPr>
        <p:spPr>
          <a:xfrm>
            <a:off x="1091381" y="2792361"/>
            <a:ext cx="2851355" cy="11208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56918E9-3F8C-0312-65A1-A339753E880E}"/>
              </a:ext>
            </a:extLst>
          </p:cNvPr>
          <p:cNvSpPr/>
          <p:nvPr/>
        </p:nvSpPr>
        <p:spPr>
          <a:xfrm>
            <a:off x="8593394" y="2910348"/>
            <a:ext cx="2851355" cy="11208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68866A9-D561-D61F-32BB-0785BA7BD6D6}"/>
              </a:ext>
            </a:extLst>
          </p:cNvPr>
          <p:cNvSpPr/>
          <p:nvPr/>
        </p:nvSpPr>
        <p:spPr>
          <a:xfrm>
            <a:off x="8455742" y="4994787"/>
            <a:ext cx="2920181" cy="12880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E7D095A-1CF8-5E4D-4758-88B4B353DE18}"/>
              </a:ext>
            </a:extLst>
          </p:cNvPr>
          <p:cNvSpPr/>
          <p:nvPr/>
        </p:nvSpPr>
        <p:spPr>
          <a:xfrm>
            <a:off x="4916129" y="5385643"/>
            <a:ext cx="2851355" cy="12880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49D4AB9-7DE4-5EE8-7B4E-4AB04FCDAF2A}"/>
              </a:ext>
            </a:extLst>
          </p:cNvPr>
          <p:cNvCxnSpPr/>
          <p:nvPr/>
        </p:nvCxnSpPr>
        <p:spPr>
          <a:xfrm flipV="1">
            <a:off x="7895303" y="3628103"/>
            <a:ext cx="698091" cy="285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9DCCD6B-7532-CA77-7370-0DBD0ECF0D22}"/>
              </a:ext>
            </a:extLst>
          </p:cNvPr>
          <p:cNvCxnSpPr/>
          <p:nvPr/>
        </p:nvCxnSpPr>
        <p:spPr>
          <a:xfrm>
            <a:off x="7767484" y="4643307"/>
            <a:ext cx="924232" cy="567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452469C-7EF1-4EA1-BB80-A9F92A79BF2E}"/>
              </a:ext>
            </a:extLst>
          </p:cNvPr>
          <p:cNvCxnSpPr/>
          <p:nvPr/>
        </p:nvCxnSpPr>
        <p:spPr>
          <a:xfrm flipH="1" flipV="1">
            <a:off x="3942736" y="3510116"/>
            <a:ext cx="1179870" cy="314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0A75E4A-F042-99D4-C097-D5F65764D2F4}"/>
              </a:ext>
            </a:extLst>
          </p:cNvPr>
          <p:cNvCxnSpPr/>
          <p:nvPr/>
        </p:nvCxnSpPr>
        <p:spPr>
          <a:xfrm flipH="1">
            <a:off x="3775587" y="4490906"/>
            <a:ext cx="1415845" cy="720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DD7D66A-6F31-ED0E-1891-CCF18C2A110A}"/>
              </a:ext>
            </a:extLst>
          </p:cNvPr>
          <p:cNvCxnSpPr/>
          <p:nvPr/>
        </p:nvCxnSpPr>
        <p:spPr>
          <a:xfrm>
            <a:off x="6341806" y="4805538"/>
            <a:ext cx="0" cy="432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668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8AAD8-6841-A1ED-163A-3B6CC936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52A3AF4-4C83-3EEE-4DFF-D9ED2EF2E0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4" y="234066"/>
            <a:ext cx="10868526" cy="63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0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9B14A-352C-C440-CC93-0D44BFED8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59677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 номера предложений с обособленными причастными оборотами в одну группу, а с обособленными деепричастными оборотами – в другую.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D3200-812F-09D6-5A1C-3A66073093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278195"/>
            <a:ext cx="10806278" cy="5171766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https://learningapps.org/19843254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6B895B-1D52-5811-F6EC-0607A809B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759" y="1647165"/>
            <a:ext cx="7980280" cy="518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47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D1AA7-F545-878A-85D3-4C821A82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BE8652-4E09-669D-31D4-EA5D0DC9F8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5547" y="258097"/>
            <a:ext cx="10560905" cy="63418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01D9A-CC9E-E1E0-9307-73BA78044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0"/>
            <a:ext cx="12192000" cy="68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46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8ADBD-BFA4-733C-0D6B-D9FA6F4FA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Расставьте знаки препинания, подчеркните обособленные члены предложения, вставьте пропущенные безударные гласные в корне слова. </a:t>
            </a:r>
            <a:b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CBA088-2E94-5438-7B62-0967D72DC4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065792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https://learningapps.org/display?v=pesu3zemn25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381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2B334-32D9-E253-147B-D9713C83D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17987"/>
            <a:ext cx="10364451" cy="948815"/>
          </a:xfrm>
        </p:spPr>
        <p:txBody>
          <a:bodyPr>
            <a:normAutofit/>
          </a:bodyPr>
          <a:lstStyle/>
          <a:p>
            <a:r>
              <a:rPr lang="ru-RU" dirty="0"/>
              <a:t>Лексическая работа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64A2EB-9DDC-DD6A-AFAD-6AE4FFD2F8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73394"/>
            <a:ext cx="10363826" cy="4817805"/>
          </a:xfrm>
        </p:spPr>
        <p:txBody>
          <a:bodyPr/>
          <a:lstStyle/>
          <a:p>
            <a:r>
              <a:rPr lang="ru-RU" dirty="0"/>
              <a:t>Арба -  </a:t>
            </a:r>
            <a:r>
              <a:rPr lang="en-US" dirty="0">
                <a:hlinkClick r:id="rId2"/>
              </a:rPr>
              <a:t>https://gramota.ru/meta/arba</a:t>
            </a:r>
            <a:endParaRPr lang="ru-RU" dirty="0"/>
          </a:p>
          <a:p>
            <a:r>
              <a:rPr lang="ru-RU" dirty="0"/>
              <a:t>В Средней Азии и на Кавказе: высокая двухколёсная повозка.</a:t>
            </a:r>
          </a:p>
          <a:p>
            <a:r>
              <a:rPr lang="ru-RU" dirty="0"/>
              <a:t>На Кавказе, в Крыму и южных районах Украины: длинная четырёхколёсная телега.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A6E263-93C8-AA50-A0E9-296D74D12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609" y="3357254"/>
            <a:ext cx="4665748" cy="32893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B4FC8-EF09-B12D-5F6F-704EF30CE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492" y="3778506"/>
            <a:ext cx="47625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66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331B-6A50-FC84-C2D7-03647DFD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99006"/>
          </a:xfrm>
        </p:spPr>
        <p:txBody>
          <a:bodyPr/>
          <a:lstStyle/>
          <a:p>
            <a:r>
              <a:rPr lang="ru-RU" dirty="0"/>
              <a:t>Лексическая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1531D7-FE24-2EF4-E725-AB86FC6C38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17524"/>
            <a:ext cx="10363826" cy="4473676"/>
          </a:xfrm>
        </p:spPr>
        <p:txBody>
          <a:bodyPr>
            <a:normAutofit/>
          </a:bodyPr>
          <a:lstStyle/>
          <a:p>
            <a:pPr algn="just"/>
            <a:r>
              <a:rPr lang="ru-RU" sz="3200" dirty="0" err="1"/>
              <a:t>Грядушка</a:t>
            </a:r>
            <a:r>
              <a:rPr lang="ru-RU" sz="3200" dirty="0"/>
              <a:t> - Край кузова телеги и саней, образуемый продольными или поперечными жердями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EC917D-CED7-D7BD-466C-4FA080E33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525" y="2836298"/>
            <a:ext cx="5086318" cy="3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36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800BB-8933-39C3-D577-691B86BF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031B5A-9FED-DEB7-A41A-74ED0B7BE6F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7039" y="1750142"/>
            <a:ext cx="11237728" cy="4489341"/>
          </a:xfrm>
        </p:spPr>
      </p:pic>
    </p:spTree>
    <p:extLst>
      <p:ext uri="{BB962C8B-B14F-4D97-AF65-F5344CB8AC3E}">
        <p14:creationId xmlns:p14="http://schemas.microsoft.com/office/powerpoint/2010/main" val="3198971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D683F-E8AC-33E4-4C23-73F84543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Физминутка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3BFE6A-EE4D-0924-6178-FF90060C90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9194" y="251435"/>
            <a:ext cx="11109348" cy="635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85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E7882-7A95-30A9-D0A7-057CF3DFA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568C85-1321-5019-5DD7-FB9D1D53CA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вы знаете члены предложения?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 думаете, будет ли красива наша речь, если в ней будут только главные члены предложения?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87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D7E83-7EA4-A8B2-1FA3-09F3E85E2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2A8C75-6062-A4F8-E678-6E8A56E66E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66452"/>
            <a:ext cx="3618898" cy="4273031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упр. № 288 с. 160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41DE13-E548-20EF-4FE2-5BAE0216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993" y="1853748"/>
            <a:ext cx="6120581" cy="414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2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C8085-F921-9AA6-8CA6-6B427145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83B009E-E1C0-9791-889A-52584CA670A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0631" y="124222"/>
            <a:ext cx="11710737" cy="660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21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D8457-FDD7-48B4-0570-2E609C3A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8569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«ДА-НЕТ»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A58917-3635-6C44-0EF3-34800350EC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6884" y="1138989"/>
            <a:ext cx="11293642" cy="53580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Обособленные члены предложения – это такие члены предложения, которые выделяются по смыслу и интонационно_________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Обособляться могут и главные, и второстепенные члены челны предложения___________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Обособленные члены предложения на письме выделяются запятыми. В устной речи – паузами__________________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Деепричастный оборот – это обособленное обстоятельство_______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Причастный оборот – это обособленное определение___________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Термин «Обособленные члены предложения» ввёл в науку А.М. Пешковский __________________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557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AD4D2-8DC2-D680-3107-79EA1E107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27D4D-DDD9-99DA-B377-888F976F1D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да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да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DB70BD-FC9B-7D04-D4D7-F7501A503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081" y="1795603"/>
            <a:ext cx="6850626" cy="45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91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A053C-1287-2EBC-2EDC-033E0CDF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Повторим</a:t>
            </a:r>
            <a:r>
              <a:rPr lang="ru-RU" dirty="0"/>
              <a:t>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D6CA16-1B2E-5AB8-2159-4750FB484EF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Что такое обособление?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Какие члены предложения называются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обособленными?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Как выделяются обособленные члены в речи и на письме?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Как подчёркиваются обособленные члены предложения?</a:t>
            </a:r>
          </a:p>
        </p:txBody>
      </p:sp>
    </p:spTree>
    <p:extLst>
      <p:ext uri="{BB962C8B-B14F-4D97-AF65-F5344CB8AC3E}">
        <p14:creationId xmlns:p14="http://schemas.microsoft.com/office/powerpoint/2010/main" val="725464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8DC67-8DEE-4A68-AA55-4F517B42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781460-4E2B-54F6-1C55-D24E2C27DB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00982"/>
            <a:ext cx="5182226" cy="462116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Параграф 47, стр. 160 упр. 289. Письменно выполнить упражнение 289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Выписать из литературы 5 предложений с обособленными членами предложения.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Написать мини-сочинение на тему «Роль обособленных членов предложения в нашей жизни».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7C7B6D-BD93-FE39-964F-797A07436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99303"/>
            <a:ext cx="5683045" cy="41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46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B7F0D-787F-F4D7-09E4-64F2543A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1531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Рефлексивные вопросы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9570FE-50F6-FFC6-A122-F73C57FFD7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097" y="1740310"/>
            <a:ext cx="4837472" cy="4896463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ключевые слова урока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 ли я цели, поставленной в начале урока?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занимались мы сегодня с вами на уроке?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мы научились?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трудности в усвоении нового материала вы встретили?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понравился урок или нет? Почему?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DF4715-0689-7841-BE92-62E4A57BF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195" y="1831236"/>
            <a:ext cx="6221669" cy="39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57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2D5AF-11C8-A34F-8941-ECAEE151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79EF4E-DF6F-B91B-1E9F-BE10EB34D9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277" y="618517"/>
            <a:ext cx="5141921" cy="5900270"/>
          </a:xfrm>
        </p:spPr>
        <p:txBody>
          <a:bodyPr/>
          <a:lstStyle/>
          <a:p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Главные члены предложения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подлежащее и сказуемое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ru-RU" sz="20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второстепенные члены предложения </a:t>
            </a:r>
            <a:r>
              <a:rPr lang="ru-RU" sz="2000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дополнение, определение, обстоятельство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однородные члены предложения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однородные и неоднородные определения</a:t>
            </a:r>
            <a:endParaRPr lang="ru-RU" sz="2000" b="1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793528-0D53-AA01-B502-E8AD9CDF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186" y="444452"/>
            <a:ext cx="631266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38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46A00-74F5-B3E8-50FA-898E78BF8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Обособление – это выделение</a:t>
            </a:r>
            <a:br>
              <a:rPr kumimoji="0" lang="ru-RU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090EAF-A5F0-94E7-0AFF-143EB3936B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Лес открывает любителю природы, входящему в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него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свои тайны.</a:t>
            </a:r>
            <a:endParaRPr lang="ru-RU" sz="1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Снег шёл весь день, не переставая.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88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19811-72EA-073C-96E0-2C4E6D34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Понятие об обособлении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9C9FFE7-85ED-ECFA-2018-3250392197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3087" y="2444692"/>
            <a:ext cx="6601674" cy="439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22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8678D-92D6-4AAD-722E-87697362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Целеполагание: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61089B-7D2F-02B2-C0C8-B39F1A9D631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 ...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...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CC9CAB-FBA6-ADDE-A81E-8AA472BD9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91" y="2367092"/>
            <a:ext cx="5289754" cy="38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3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3ECDE-400D-A61E-8C95-98D64637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Целеполагание: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71966-7DA0-5FDF-B7C5-DC5E582CBA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1613" y="2214694"/>
            <a:ext cx="11375922" cy="4382751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 такое обособление второстепенных членов предложения, как они выделяются при письме и устной речи,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какую роль играют в тексте обособленные члены предложения,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интонационно грамотно произносить обособленные члены предложения, находить в тексте и выделять на письме </a:t>
            </a:r>
          </a:p>
        </p:txBody>
      </p:sp>
    </p:spTree>
    <p:extLst>
      <p:ext uri="{BB962C8B-B14F-4D97-AF65-F5344CB8AC3E}">
        <p14:creationId xmlns:p14="http://schemas.microsoft.com/office/powerpoint/2010/main" val="249130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37337-AEFB-E053-C811-A4AD4B9C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Словарь (</a:t>
            </a:r>
            <a:r>
              <a:rPr lang="ru-RU" dirty="0" err="1"/>
              <a:t>Грамота.ру</a:t>
            </a:r>
            <a:r>
              <a:rPr lang="ru-RU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1A0EA8-8583-6DF9-D626-CBD359C330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https://gramota.ru/poisk?query=%D0%BE%D0%B1%D0%BE%D1%81%D0%BE%D0%B1%D0%B8%D1%82%D1%8C&amp;mode=slovari&amp;dicts[]=42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32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7AF47-5AF7-1E11-8618-83C86C925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4A034E-14D6-AF83-7E6A-7373505211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618517"/>
            <a:ext cx="10588415" cy="56209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Из «Толкового словаря»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С.И.Ожегова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обособить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блю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-бишь;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бленный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сов. 1.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кого-что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Выделить из общего, создав особое от других положение. 2.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что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 грамматике: интонационно (на письме - запятыми или тире) выделить какой-н. смысловой отрезок внутри предложения.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О. определение.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// несов. обособлять,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яешь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обосабливать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аешь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// сущ. обособление, -я, ср.</a:t>
            </a:r>
            <a:b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обособиться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блюсь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бишься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сов. Выделиться из общего, занять особое, изолированное положение.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О. от прежних друзей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// несов. обособляться,-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яюсь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яе-шься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обосабливаться,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аюсь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аешься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//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сущ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обособление, -я,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026526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143</TotalTime>
  <Words>794</Words>
  <Application>Microsoft Office PowerPoint</Application>
  <PresentationFormat>Широкоэкранный</PresentationFormat>
  <Paragraphs>74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Segoe UI Symbol</vt:lpstr>
      <vt:lpstr>Times New Roman</vt:lpstr>
      <vt:lpstr>Tw Cen MT</vt:lpstr>
      <vt:lpstr>Капля</vt:lpstr>
      <vt:lpstr>Эпиграф урока:  ❝ Ещё Пушкин говорил о знаках препинания. Они существуют, чтобы выделить мысль, привести слова в правильное соотношение и дать фразе легкость и правильное звучание. Знаки препинания – это как нотные знаки. Они твёрдо держат текст и не дают ему рассыпаться. ❞ Константин Георгиевич Паустовский </vt:lpstr>
      <vt:lpstr> </vt:lpstr>
      <vt:lpstr> </vt:lpstr>
      <vt:lpstr>Обособление – это выделение </vt:lpstr>
      <vt:lpstr>ТЕМА Урока: Понятие об обособлении</vt:lpstr>
      <vt:lpstr>Целеполагание:</vt:lpstr>
      <vt:lpstr>Целеполагание: </vt:lpstr>
      <vt:lpstr>Словарь (Грамота.ру)</vt:lpstr>
      <vt:lpstr> </vt:lpstr>
      <vt:lpstr>Прочитаем теоретический материал в учебнике (стр.159)</vt:lpstr>
      <vt:lpstr>Составление кластера</vt:lpstr>
      <vt:lpstr>Презентация PowerPoint</vt:lpstr>
      <vt:lpstr>Распределите номера предложений с обособленными причастными оборотами в одну группу, а с обособленными деепричастными оборотами – в другую.  </vt:lpstr>
      <vt:lpstr>Презентация PowerPoint</vt:lpstr>
      <vt:lpstr>Расставьте знаки препинания, подчеркните обособленные члены предложения, вставьте пропущенные безударные гласные в корне слова.  </vt:lpstr>
      <vt:lpstr>Лексическая работа </vt:lpstr>
      <vt:lpstr>Лексическая работа</vt:lpstr>
      <vt:lpstr>Проверь себя!</vt:lpstr>
      <vt:lpstr>Физминутка</vt:lpstr>
      <vt:lpstr>Самостоятельная работа</vt:lpstr>
      <vt:lpstr>Презентация PowerPoint</vt:lpstr>
      <vt:lpstr>Игра «ДА-НЕТ»</vt:lpstr>
      <vt:lpstr>Ответы:</vt:lpstr>
      <vt:lpstr>Повторим!</vt:lpstr>
      <vt:lpstr>Домашнее задание. </vt:lpstr>
      <vt:lpstr>Рефлексивные вопросы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Эпиграф урока:  «Знаки препинания служат нотами при чтении»                                       А.П.ЧЕХОВ.</dc:title>
  <dc:creator>Пользователь</dc:creator>
  <cp:lastModifiedBy>Пользователь</cp:lastModifiedBy>
  <cp:revision>5</cp:revision>
  <dcterms:created xsi:type="dcterms:W3CDTF">2024-02-26T11:43:48Z</dcterms:created>
  <dcterms:modified xsi:type="dcterms:W3CDTF">2025-03-05T12:03:06Z</dcterms:modified>
</cp:coreProperties>
</file>